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1" r:id="rId5"/>
    <p:sldId id="258" r:id="rId6"/>
    <p:sldId id="282" r:id="rId7"/>
    <p:sldId id="283" r:id="rId8"/>
    <p:sldId id="284" r:id="rId9"/>
    <p:sldId id="285" r:id="rId10"/>
    <p:sldId id="291" r:id="rId11"/>
    <p:sldId id="292" r:id="rId12"/>
    <p:sldId id="293" r:id="rId13"/>
    <p:sldId id="286" r:id="rId14"/>
    <p:sldId id="287" r:id="rId15"/>
    <p:sldId id="288" r:id="rId16"/>
    <p:sldId id="259" r:id="rId17"/>
    <p:sldId id="290" r:id="rId18"/>
    <p:sldId id="289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48" autoAdjust="0"/>
  </p:normalViewPr>
  <p:slideViewPr>
    <p:cSldViewPr snapToGrid="0">
      <p:cViewPr varScale="1">
        <p:scale>
          <a:sx n="70" d="100"/>
          <a:sy n="70" d="100"/>
        </p:scale>
        <p:origin x="489" y="48"/>
      </p:cViewPr>
      <p:guideLst/>
    </p:cSldViewPr>
  </p:slideViewPr>
  <p:outlineViewPr>
    <p:cViewPr>
      <p:scale>
        <a:sx n="33" d="100"/>
        <a:sy n="33" d="100"/>
      </p:scale>
      <p:origin x="0" y="-70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27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11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106C7-2767-F4E3-2FEC-3E295A3C1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52F861-42F8-E2D3-EC33-2DC80FEB0B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826AF9-DD26-8433-0FB0-988890648B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A4264-3CF2-CEBC-B108-E0708324BA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597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659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E0F137D-A107-4C30-1807-F4F7054E2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t>2/27/2026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49D32-7E02-6995-B5F5-934D0B438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D218B9-452E-86CD-0D08-9F67028F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CA99D-5B58-73F1-094E-AB921A7F6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2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73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1BC32-6525-5D4C-65FB-434B14F17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C6DDF47B-4AEC-7B71-4811-29DA88850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19688A-41C9-E2A9-D0EB-D213ACE2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t>2/27/2026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2B6A54-B30C-D556-D0DE-A74838C4B2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t>2/27/2026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D9EB9-82A1-C618-9290-18D7FE005A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6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id="{D364E0E9-423E-A1E7-E8AF-3641993CD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C4E4-FABB-B671-BAE1-2B39A205F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D362D-3D74-9753-19E0-60569A7E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04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t>2/27/2026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51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t>2/27/2026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5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t>2/27/2026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80" r:id="rId4"/>
    <p:sldLayoutId id="2147483679" r:id="rId5"/>
    <p:sldLayoutId id="2147483677" r:id="rId6"/>
    <p:sldLayoutId id="2147483668" r:id="rId7"/>
    <p:sldLayoutId id="2147483686" r:id="rId8"/>
    <p:sldLayoutId id="2147483678" r:id="rId9"/>
    <p:sldLayoutId id="2147483671" r:id="rId10"/>
    <p:sldLayoutId id="2147483681" r:id="rId11"/>
    <p:sldLayoutId id="2147483682" r:id="rId12"/>
    <p:sldLayoutId id="2147483674" r:id="rId13"/>
    <p:sldLayoutId id="214748368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193C04B-6761-04E9-9F25-E406E4FD7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271" y="2434366"/>
            <a:ext cx="6849458" cy="1065825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dirty="0" err="1"/>
              <a:t>Parihara</a:t>
            </a:r>
            <a:r>
              <a:rPr lang="en-US" dirty="0"/>
              <a:t>-AI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81F405-34B7-889D-087E-4124E6D86DCF}"/>
              </a:ext>
            </a:extLst>
          </p:cNvPr>
          <p:cNvSpPr txBox="1"/>
          <p:nvPr/>
        </p:nvSpPr>
        <p:spPr>
          <a:xfrm>
            <a:off x="3155765" y="3278454"/>
            <a:ext cx="48418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 Multi-Disease Prediction Platform</a:t>
            </a:r>
            <a:endParaRPr lang="en-IN" sz="22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027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05C23-8B85-09C0-BEAA-8B71D6D8A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IT 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99AEB-6333-7403-15B4-C67299519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794" y="3563360"/>
            <a:ext cx="4512644" cy="2681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Step 1 → User enters health details</a:t>
            </a:r>
            <a:br>
              <a:rPr lang="en-US" dirty="0"/>
            </a:br>
            <a:r>
              <a:rPr lang="en-US" dirty="0"/>
              <a:t>Step 2 → Data is cleaned &amp; processed</a:t>
            </a:r>
            <a:br>
              <a:rPr lang="en-US" dirty="0"/>
            </a:br>
            <a:r>
              <a:rPr lang="en-US" dirty="0"/>
              <a:t>Step 3 → AI model analyses patterns</a:t>
            </a:r>
            <a:br>
              <a:rPr lang="en-US" dirty="0"/>
            </a:br>
            <a:r>
              <a:rPr lang="en-US" dirty="0"/>
              <a:t>Step 4 → Risk score is generated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0B5F9D15-74E0-1D64-04EC-6D54F3B6CF6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019" r="2019"/>
          <a:stretch>
            <a:fillRect/>
          </a:stretch>
        </p:blipFill>
        <p:spPr>
          <a:xfrm>
            <a:off x="4801904" y="1237456"/>
            <a:ext cx="7188200" cy="4383088"/>
          </a:xfrm>
          <a:prstGeom prst="rect">
            <a:avLst/>
          </a:prstGeom>
          <a:ln w="19050">
            <a:solidFill>
              <a:srgbClr val="45A5ED"/>
            </a:solidFill>
          </a:ln>
        </p:spPr>
      </p:pic>
    </p:spTree>
    <p:extLst>
      <p:ext uri="{BB962C8B-B14F-4D97-AF65-F5344CB8AC3E}">
        <p14:creationId xmlns:p14="http://schemas.microsoft.com/office/powerpoint/2010/main" val="264665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3987-5562-F04D-B907-141923A5E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59992-19AF-2692-B66A-989636D50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356903" y="2388358"/>
            <a:ext cx="5415672" cy="3150173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User Data</a:t>
            </a:r>
            <a:br>
              <a:rPr lang="en-IN" dirty="0"/>
            </a:br>
            <a:r>
              <a:rPr lang="en-IN" dirty="0"/>
              <a:t>↓</a:t>
            </a:r>
            <a:br>
              <a:rPr lang="en-IN" dirty="0"/>
            </a:br>
            <a:r>
              <a:rPr lang="en-IN" dirty="0"/>
              <a:t>AI Engine</a:t>
            </a:r>
            <a:br>
              <a:rPr lang="en-IN" dirty="0"/>
            </a:br>
            <a:r>
              <a:rPr lang="en-IN" dirty="0"/>
              <a:t>↓</a:t>
            </a:r>
            <a:br>
              <a:rPr lang="en-IN" dirty="0"/>
            </a:br>
            <a:r>
              <a:rPr lang="en-IN" dirty="0"/>
              <a:t>Pattern Detection</a:t>
            </a:r>
            <a:br>
              <a:rPr lang="en-IN" dirty="0"/>
            </a:br>
            <a:r>
              <a:rPr lang="en-IN" dirty="0"/>
              <a:t>↓</a:t>
            </a:r>
            <a:br>
              <a:rPr lang="en-IN" dirty="0"/>
            </a:br>
            <a:r>
              <a:rPr lang="en-IN" dirty="0"/>
              <a:t>Risk Assessment</a:t>
            </a:r>
            <a:br>
              <a:rPr lang="en-IN" dirty="0"/>
            </a:br>
            <a:r>
              <a:rPr lang="en-IN" dirty="0"/>
              <a:t>↓</a:t>
            </a:r>
            <a:br>
              <a:rPr lang="en-IN" dirty="0"/>
            </a:br>
            <a:r>
              <a:rPr lang="en-IN" dirty="0"/>
              <a:t>Preventive Insight</a:t>
            </a:r>
          </a:p>
          <a:p>
            <a:pPr algn="ctr"/>
            <a:endParaRPr lang="en-IN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CB0805F-7310-69CF-CF30-72C68C1B780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7362" r="17362"/>
          <a:stretch>
            <a:fillRect/>
          </a:stretch>
        </p:blipFill>
        <p:spPr>
          <a:xfrm>
            <a:off x="4681324" y="1128922"/>
            <a:ext cx="7197725" cy="4665662"/>
          </a:xfrm>
          <a:prstGeom prst="rect">
            <a:avLst/>
          </a:prstGeom>
          <a:ln w="19050">
            <a:solidFill>
              <a:srgbClr val="45A5ED"/>
            </a:solidFill>
          </a:ln>
        </p:spPr>
      </p:pic>
    </p:spTree>
    <p:extLst>
      <p:ext uri="{BB962C8B-B14F-4D97-AF65-F5344CB8AC3E}">
        <p14:creationId xmlns:p14="http://schemas.microsoft.com/office/powerpoint/2010/main" val="2170493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8EE4B-EC3C-A48C-9BC2-60BABEC40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594" y="4694592"/>
            <a:ext cx="3843906" cy="717617"/>
          </a:xfrm>
        </p:spPr>
        <p:txBody>
          <a:bodyPr/>
          <a:lstStyle/>
          <a:p>
            <a:r>
              <a:rPr lang="en-IN" dirty="0"/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94687-6855-239B-EC9E-C07B331E3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00597" y="4194459"/>
            <a:ext cx="4014502" cy="1717885"/>
          </a:xfrm>
        </p:spPr>
        <p:txBody>
          <a:bodyPr/>
          <a:lstStyle/>
          <a:p>
            <a:r>
              <a:rPr lang="en-US" dirty="0"/>
              <a:t>- Early risk prediction</a:t>
            </a:r>
            <a:br>
              <a:rPr lang="en-US" dirty="0"/>
            </a:br>
            <a:r>
              <a:rPr lang="en-US" dirty="0"/>
              <a:t>- Personalized analysis</a:t>
            </a:r>
            <a:br>
              <a:rPr lang="en-US" dirty="0"/>
            </a:br>
            <a:r>
              <a:rPr lang="en-US" dirty="0"/>
              <a:t>- Fast processing</a:t>
            </a:r>
            <a:br>
              <a:rPr lang="en-US" dirty="0"/>
            </a:br>
            <a:r>
              <a:rPr lang="en-US" dirty="0"/>
              <a:t>-Preventive insight</a:t>
            </a:r>
            <a:br>
              <a:rPr lang="en-US" dirty="0"/>
            </a:br>
            <a:r>
              <a:rPr lang="en-US" dirty="0"/>
              <a:t>-Easy-to-use interface</a:t>
            </a:r>
            <a:endParaRPr lang="en-IN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07252CD-661A-37A9-CBE4-91A44413D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255" y="317718"/>
            <a:ext cx="8198684" cy="346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0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20E77-B703-6F88-10F1-3B3ACF460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90" y="1694062"/>
            <a:ext cx="9309359" cy="3469875"/>
          </a:xfrm>
        </p:spPr>
        <p:txBody>
          <a:bodyPr/>
          <a:lstStyle/>
          <a:p>
            <a:br>
              <a:rPr lang="en-US" dirty="0"/>
            </a:br>
            <a:r>
              <a:rPr lang="en-US" sz="2500" dirty="0">
                <a:latin typeface="+mn-lt"/>
              </a:rPr>
              <a:t>Early detection helps:</a:t>
            </a: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• Avoid complications</a:t>
            </a: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• Reduce treatment cost</a:t>
            </a: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• Improve recovery chances</a:t>
            </a:r>
            <a:br>
              <a:rPr lang="en-US" sz="2500" dirty="0">
                <a:latin typeface="+mn-lt"/>
              </a:rPr>
            </a:b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Doctors get:</a:t>
            </a: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 Decision support</a:t>
            </a:r>
            <a:br>
              <a:rPr lang="en-US" sz="2500" dirty="0">
                <a:latin typeface="+mn-lt"/>
              </a:rPr>
            </a:br>
            <a:r>
              <a:rPr lang="en-US" sz="2500" dirty="0">
                <a:latin typeface="+mn-lt"/>
              </a:rPr>
              <a:t> Not replacement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4D09E7-E632-0DDF-9DCE-14FD138F35A8}"/>
              </a:ext>
            </a:extLst>
          </p:cNvPr>
          <p:cNvSpPr txBox="1"/>
          <p:nvPr/>
        </p:nvSpPr>
        <p:spPr>
          <a:xfrm>
            <a:off x="6250675" y="390869"/>
            <a:ext cx="794982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WHY THIS MATTERS?</a:t>
            </a:r>
            <a:endParaRPr lang="en-IN" sz="350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1646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4274A-77DB-4160-5038-F848031A7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735" y="232012"/>
            <a:ext cx="6582530" cy="692556"/>
          </a:xfrm>
        </p:spPr>
        <p:txBody>
          <a:bodyPr/>
          <a:lstStyle/>
          <a:p>
            <a:r>
              <a:rPr lang="en-IN" dirty="0"/>
              <a:t>IMPACT OF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878FC-E4DB-B7CF-E3B5-08080AEE4A6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32929" y="1506897"/>
            <a:ext cx="5272087" cy="4121623"/>
          </a:xfrm>
        </p:spPr>
        <p:txBody>
          <a:bodyPr/>
          <a:lstStyle/>
          <a:p>
            <a:r>
              <a:rPr lang="en-IN" b="1" dirty="0"/>
              <a:t>-&gt; </a:t>
            </a:r>
            <a:r>
              <a:rPr lang="en-IN" b="1" dirty="0">
                <a:latin typeface="+mj-lt"/>
              </a:rPr>
              <a:t>For Patients</a:t>
            </a:r>
          </a:p>
          <a:p>
            <a:r>
              <a:rPr lang="en-IN" dirty="0"/>
              <a:t>✔ Identifies health risks early</a:t>
            </a:r>
          </a:p>
          <a:p>
            <a:r>
              <a:rPr lang="en-IN" dirty="0"/>
              <a:t>✔ Encourages preventive action</a:t>
            </a:r>
            <a:br>
              <a:rPr lang="en-IN" dirty="0"/>
            </a:br>
            <a:r>
              <a:rPr lang="en-IN" dirty="0"/>
              <a:t>✔ Reduces chances of severe disease progression</a:t>
            </a:r>
            <a:br>
              <a:rPr lang="en-IN" dirty="0"/>
            </a:br>
            <a:r>
              <a:rPr lang="en-IN" dirty="0"/>
              <a:t>✔ Promotes awareness of hidden risk factors</a:t>
            </a:r>
          </a:p>
          <a:p>
            <a:r>
              <a:rPr lang="en-IN" b="1" dirty="0"/>
              <a:t>-&gt; </a:t>
            </a:r>
            <a:r>
              <a:rPr lang="en-IN" b="1" dirty="0">
                <a:latin typeface="+mj-lt"/>
              </a:rPr>
              <a:t>For Doctors</a:t>
            </a:r>
          </a:p>
          <a:p>
            <a:r>
              <a:rPr lang="en-IN" dirty="0"/>
              <a:t>✔ Acts as a clinical support tool</a:t>
            </a:r>
            <a:br>
              <a:rPr lang="en-IN" dirty="0"/>
            </a:br>
            <a:r>
              <a:rPr lang="en-IN" dirty="0"/>
              <a:t>✔ Helps in faster initial screening</a:t>
            </a:r>
            <a:br>
              <a:rPr lang="en-IN" dirty="0"/>
            </a:br>
            <a:r>
              <a:rPr lang="en-IN" dirty="0"/>
              <a:t>✔ Assists in identifying high-risk patients</a:t>
            </a:r>
            <a:br>
              <a:rPr lang="en-IN" dirty="0"/>
            </a:br>
            <a:r>
              <a:rPr lang="en-IN" dirty="0"/>
              <a:t>✔ Supports data-driven decision making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C64D0-552A-664B-9B70-81D876CE7DA8}"/>
              </a:ext>
            </a:extLst>
          </p:cNvPr>
          <p:cNvSpPr txBox="1"/>
          <p:nvPr/>
        </p:nvSpPr>
        <p:spPr>
          <a:xfrm>
            <a:off x="6439471" y="1658202"/>
            <a:ext cx="4583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-&gt; </a:t>
            </a:r>
            <a:r>
              <a:rPr lang="en-IN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For Healthcare System</a:t>
            </a:r>
          </a:p>
          <a:p>
            <a:endParaRPr lang="en-IN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✔ Promotes preventive healthcare</a:t>
            </a:r>
            <a:b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✔ Reduces hospital burden</a:t>
            </a:r>
            <a:b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✔ Minimizes late-stage treatments</a:t>
            </a:r>
            <a:b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✔ Supports scalable digital health solutions</a:t>
            </a:r>
          </a:p>
          <a:p>
            <a:endParaRPr lang="en-IN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-&gt; </a:t>
            </a:r>
            <a:r>
              <a:rPr lang="en-IN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Overall Impact</a:t>
            </a:r>
          </a:p>
          <a:p>
            <a:endParaRPr lang="en-IN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Shifts healthcare approach from Treating diseases late to Preventing diseases early !</a:t>
            </a:r>
          </a:p>
          <a:p>
            <a:endParaRPr lang="en-IN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668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3D6AF-06AE-5B15-EA0A-F1DCBA0A5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0F73B-EF29-5D4A-7448-3CB648870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973" y="2053988"/>
            <a:ext cx="9309359" cy="4363803"/>
          </a:xfrm>
        </p:spPr>
        <p:txBody>
          <a:bodyPr/>
          <a:lstStyle/>
          <a:p>
            <a:r>
              <a:rPr lang="en-US" sz="2200" b="1" dirty="0"/>
              <a:t>Many health apps: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❌ Track data</a:t>
            </a:r>
            <a:br>
              <a:rPr lang="en-US" sz="2000" dirty="0"/>
            </a:br>
            <a:r>
              <a:rPr lang="en-US" sz="2000" dirty="0"/>
              <a:t>❌ Show reports</a:t>
            </a:r>
            <a:br>
              <a:rPr lang="en-US" sz="2000" dirty="0"/>
            </a:br>
            <a:r>
              <a:rPr lang="en-US" sz="2000" dirty="0"/>
              <a:t>❌ Monitor fitness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But they do NOT predict risk using combined health patterns</a:t>
            </a:r>
            <a:br>
              <a:rPr lang="en-US" sz="2000" dirty="0"/>
            </a:br>
            <a:br>
              <a:rPr lang="en-US" sz="2000" dirty="0"/>
            </a:br>
            <a:r>
              <a:rPr lang="en-US" sz="2200" b="1" dirty="0"/>
              <a:t>Our System is Different Because:</a:t>
            </a:r>
            <a:br>
              <a:rPr lang="en-US" sz="2000" b="1" dirty="0"/>
            </a:br>
            <a:br>
              <a:rPr lang="en-US" sz="2000" b="1" dirty="0"/>
            </a:br>
            <a:r>
              <a:rPr lang="en-US" sz="2000" dirty="0"/>
              <a:t>✔ Analyses multiple health factors together</a:t>
            </a:r>
            <a:br>
              <a:rPr lang="en-US" sz="2000" dirty="0"/>
            </a:br>
            <a:r>
              <a:rPr lang="en-US" sz="2000" dirty="0"/>
              <a:t>✔ Focuses on early risk prediction (not just monitoring)</a:t>
            </a:r>
            <a:br>
              <a:rPr lang="en-US" sz="2000" dirty="0"/>
            </a:br>
            <a:r>
              <a:rPr lang="en-US" sz="2000" dirty="0"/>
              <a:t>✔ Provides preventive insight — not just data display</a:t>
            </a:r>
            <a:br>
              <a:rPr lang="en-US" sz="2000" dirty="0"/>
            </a:br>
            <a:r>
              <a:rPr lang="en-US" sz="2000" dirty="0"/>
              <a:t>✔ Detects hidden patterns, not visible symptoms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7FEB1-E627-23BC-4089-A8EFA7E912B4}"/>
              </a:ext>
            </a:extLst>
          </p:cNvPr>
          <p:cNvSpPr txBox="1"/>
          <p:nvPr/>
        </p:nvSpPr>
        <p:spPr>
          <a:xfrm>
            <a:off x="3773603" y="440209"/>
            <a:ext cx="76018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WHAT MAKES OUR PROJECT UNIQUE?</a:t>
            </a:r>
            <a:endParaRPr lang="en-IN" sz="3000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79759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87">
            <a:extLst>
              <a:ext uri="{FF2B5EF4-FFF2-40B4-BE49-F238E27FC236}">
                <a16:creationId xmlns:a16="http://schemas.microsoft.com/office/drawing/2014/main" id="{B8BBB46D-7535-758B-7C25-1ECF58342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3731" y="876301"/>
            <a:ext cx="4949368" cy="3371850"/>
          </a:xfrm>
        </p:spPr>
        <p:txBody>
          <a:bodyPr>
            <a:normAutofit/>
          </a:bodyPr>
          <a:lstStyle/>
          <a:p>
            <a:r>
              <a:rPr lang="en-US" dirty="0"/>
              <a:t>Thank you.</a:t>
            </a:r>
            <a:br>
              <a:rPr lang="en-US" dirty="0"/>
            </a:br>
            <a:r>
              <a:rPr lang="en-US" dirty="0"/>
              <a:t> </a:t>
            </a:r>
            <a:r>
              <a:rPr lang="en-US" sz="2200" dirty="0"/>
              <a:t>project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0BC280-7B2C-E474-AD18-9551060CF2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8192" y="2949339"/>
            <a:ext cx="4949366" cy="1993900"/>
          </a:xfrm>
        </p:spPr>
        <p:txBody>
          <a:bodyPr/>
          <a:lstStyle/>
          <a:p>
            <a:r>
              <a:rPr lang="en-US" dirty="0"/>
              <a:t>Karthick R</a:t>
            </a:r>
          </a:p>
          <a:p>
            <a:r>
              <a:rPr lang="en-US" dirty="0"/>
              <a:t>Faith Aby</a:t>
            </a:r>
          </a:p>
          <a:p>
            <a:r>
              <a:rPr lang="en-US" dirty="0" err="1"/>
              <a:t>Yallappa</a:t>
            </a: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C0F984-C198-66CD-3B02-6A1FC6F33C17}"/>
              </a:ext>
            </a:extLst>
          </p:cNvPr>
          <p:cNvSpPr txBox="1"/>
          <p:nvPr/>
        </p:nvSpPr>
        <p:spPr>
          <a:xfrm>
            <a:off x="5783537" y="5165678"/>
            <a:ext cx="5149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From:  Christian Institute of Management</a:t>
            </a:r>
          </a:p>
          <a:p>
            <a:endParaRPr lang="en-IN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173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D88A2-E914-815C-661F-1399C3A89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7" y="1063416"/>
            <a:ext cx="5393901" cy="1717884"/>
          </a:xfrm>
        </p:spPr>
        <p:txBody>
          <a:bodyPr anchor="t"/>
          <a:lstStyle/>
          <a:p>
            <a:r>
              <a:rPr lang="en-US" dirty="0"/>
              <a:t>Motive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6C5F0-EDFB-3E80-40C5-F4D4D08AC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8" y="1924334"/>
            <a:ext cx="5099985" cy="3684896"/>
          </a:xfrm>
        </p:spPr>
        <p:txBody>
          <a:bodyPr anchor="b">
            <a:normAutofit/>
          </a:bodyPr>
          <a:lstStyle/>
          <a:p>
            <a:r>
              <a:rPr lang="en-US" dirty="0"/>
              <a:t>An AI Solution for healthcare concerns</a:t>
            </a:r>
          </a:p>
          <a:p>
            <a:r>
              <a:rPr lang="en-US" dirty="0"/>
              <a:t>combines diverse healthcare data</a:t>
            </a:r>
          </a:p>
          <a:p>
            <a:r>
              <a:rPr lang="en-US" dirty="0"/>
              <a:t>early detection</a:t>
            </a:r>
          </a:p>
          <a:p>
            <a:r>
              <a:rPr lang="en-US" dirty="0"/>
              <a:t>risk prediction </a:t>
            </a:r>
          </a:p>
          <a:p>
            <a:r>
              <a:rPr lang="en-US" dirty="0"/>
              <a:t>Friendly UI/UX</a:t>
            </a:r>
          </a:p>
        </p:txBody>
      </p:sp>
      <p:pic>
        <p:nvPicPr>
          <p:cNvPr id="34" name="Content Placeholder 22" descr="Scientists in lab">
            <a:extLst>
              <a:ext uri="{FF2B5EF4-FFF2-40B4-BE49-F238E27FC236}">
                <a16:creationId xmlns:a16="http://schemas.microsoft.com/office/drawing/2014/main" id="{9E4D4191-282B-E07E-4C6D-AD1D7B7D471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1688" y="1063415"/>
            <a:ext cx="3932462" cy="4666185"/>
          </a:xfrm>
        </p:spPr>
      </p:pic>
    </p:spTree>
    <p:extLst>
      <p:ext uri="{BB962C8B-B14F-4D97-AF65-F5344CB8AC3E}">
        <p14:creationId xmlns:p14="http://schemas.microsoft.com/office/powerpoint/2010/main" val="1290560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0">
            <a:extLst>
              <a:ext uri="{FF2B5EF4-FFF2-40B4-BE49-F238E27FC236}">
                <a16:creationId xmlns:a16="http://schemas.microsoft.com/office/drawing/2014/main" id="{62F126FA-8F1C-D839-9BEF-B70DBF8F4C2B}"/>
              </a:ext>
            </a:extLst>
          </p:cNvPr>
          <p:cNvSpPr/>
          <p:nvPr/>
        </p:nvSpPr>
        <p:spPr>
          <a:xfrm>
            <a:off x="3256013" y="1063416"/>
            <a:ext cx="7728109" cy="1896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Roboto Mono Medium" pitchFamily="34" charset="-122"/>
              </a:rPr>
              <a:t>Why Our Project ?</a:t>
            </a:r>
            <a:endParaRPr lang="en-US" sz="395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045261F5-E066-6A8F-3D4A-E5CF94635DB4}"/>
              </a:ext>
            </a:extLst>
          </p:cNvPr>
          <p:cNvSpPr/>
          <p:nvPr/>
        </p:nvSpPr>
        <p:spPr>
          <a:xfrm>
            <a:off x="830353" y="2577401"/>
            <a:ext cx="2425660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60%</a:t>
            </a:r>
            <a:endParaRPr lang="en-US" sz="52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5FF597A1-898D-C879-91A4-6DC4BCF03B48}"/>
              </a:ext>
            </a:extLst>
          </p:cNvPr>
          <p:cNvSpPr/>
          <p:nvPr/>
        </p:nvSpPr>
        <p:spPr>
          <a:xfrm>
            <a:off x="830353" y="3297025"/>
            <a:ext cx="242566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Late Diagnosis</a:t>
            </a:r>
            <a:endParaRPr lang="en-US" sz="19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38EC0837-CF67-902C-D36C-B1631D4E8C6E}"/>
              </a:ext>
            </a:extLst>
          </p:cNvPr>
          <p:cNvSpPr/>
          <p:nvPr/>
        </p:nvSpPr>
        <p:spPr>
          <a:xfrm>
            <a:off x="859517" y="3665296"/>
            <a:ext cx="2425660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00"/>
              </a:lnSpc>
              <a:buNone/>
            </a:pPr>
            <a:r>
              <a:rPr lang="en-US" sz="15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Chronic diseases in India diagnosed at advanced stages, severely limiting treatment success rates</a:t>
            </a:r>
            <a:endParaRPr lang="en-US" sz="15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5A6E3F38-6BD1-2C99-609F-EF58CE108DC7}"/>
              </a:ext>
            </a:extLst>
          </p:cNvPr>
          <p:cNvSpPr/>
          <p:nvPr/>
        </p:nvSpPr>
        <p:spPr>
          <a:xfrm>
            <a:off x="4583734" y="2577401"/>
            <a:ext cx="2425660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40%</a:t>
            </a:r>
            <a:endParaRPr lang="en-US" sz="52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DA17B852-9BEA-6EA4-75F5-D178BA7CF977}"/>
              </a:ext>
            </a:extLst>
          </p:cNvPr>
          <p:cNvSpPr/>
          <p:nvPr/>
        </p:nvSpPr>
        <p:spPr>
          <a:xfrm>
            <a:off x="4291792" y="3297025"/>
            <a:ext cx="3009544" cy="632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Mortality Reduction</a:t>
            </a:r>
            <a:endParaRPr lang="en-US" sz="19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6A6DDE08-C272-CA73-5D7E-5FAC1B8BAD73}"/>
              </a:ext>
            </a:extLst>
          </p:cNvPr>
          <p:cNvSpPr/>
          <p:nvPr/>
        </p:nvSpPr>
        <p:spPr>
          <a:xfrm>
            <a:off x="4583734" y="3689604"/>
            <a:ext cx="2425660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00"/>
              </a:lnSpc>
              <a:buNone/>
            </a:pPr>
            <a:r>
              <a:rPr lang="en-US" sz="15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Early detection can significantly reduce death rates through timely intervention</a:t>
            </a:r>
            <a:endParaRPr lang="en-US" sz="15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8BFB7056-AED7-3BD6-421E-225DC2E4B963}"/>
              </a:ext>
            </a:extLst>
          </p:cNvPr>
          <p:cNvSpPr/>
          <p:nvPr/>
        </p:nvSpPr>
        <p:spPr>
          <a:xfrm>
            <a:off x="8094711" y="2568178"/>
            <a:ext cx="2425660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30%</a:t>
            </a:r>
            <a:endParaRPr lang="en-US" sz="52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0DF6524D-62B2-4939-4CEF-2F6375E9F286}"/>
              </a:ext>
            </a:extLst>
          </p:cNvPr>
          <p:cNvSpPr/>
          <p:nvPr/>
        </p:nvSpPr>
        <p:spPr>
          <a:xfrm>
            <a:off x="8162940" y="3297025"/>
            <a:ext cx="242566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Cost Savings</a:t>
            </a:r>
            <a:endParaRPr lang="en-US" sz="19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66F0384D-D7E4-B34C-8A1F-DBA19CFE2ACF}"/>
              </a:ext>
            </a:extLst>
          </p:cNvPr>
          <p:cNvSpPr/>
          <p:nvPr/>
        </p:nvSpPr>
        <p:spPr>
          <a:xfrm>
            <a:off x="8162940" y="3634480"/>
            <a:ext cx="2425660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400"/>
              </a:lnSpc>
              <a:buNone/>
            </a:pPr>
            <a:r>
              <a:rPr lang="en-US" sz="1550" dirty="0">
                <a:solidFill>
                  <a:schemeClr val="bg1">
                    <a:lumMod val="75000"/>
                    <a:lumOff val="25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Healthcare costs reduced through preventive care instead of expensive late-stage treatments</a:t>
            </a:r>
            <a:endParaRPr lang="en-US" sz="15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313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0">
            <a:extLst>
              <a:ext uri="{FF2B5EF4-FFF2-40B4-BE49-F238E27FC236}">
                <a16:creationId xmlns:a16="http://schemas.microsoft.com/office/drawing/2014/main" id="{0AC4B37C-C7A8-CB5E-4BED-FE99DEAB8EDB}"/>
              </a:ext>
            </a:extLst>
          </p:cNvPr>
          <p:cNvSpPr/>
          <p:nvPr/>
        </p:nvSpPr>
        <p:spPr>
          <a:xfrm>
            <a:off x="589390" y="354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Roboto Mono Medium" pitchFamily="34" charset="-122"/>
                <a:cs typeface="Roboto Mono Medium" pitchFamily="34" charset="-120"/>
              </a:rPr>
              <a:t>What we focused ?</a:t>
            </a:r>
            <a:endParaRPr lang="en-US" sz="445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8141D26F-FD85-51CA-8E30-EDB9C40DE326}"/>
              </a:ext>
            </a:extLst>
          </p:cNvPr>
          <p:cNvSpPr/>
          <p:nvPr/>
        </p:nvSpPr>
        <p:spPr>
          <a:xfrm>
            <a:off x="797311" y="1409027"/>
            <a:ext cx="39112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Roboto Mono Medium" pitchFamily="34" charset="-122"/>
                <a:cs typeface="Roboto Mono Medium" pitchFamily="34" charset="-120"/>
              </a:rPr>
              <a:t>System Interoperability</a:t>
            </a:r>
            <a:endParaRPr lang="en-US" sz="220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033D57FB-0715-C20A-3B5D-D1CB0E4745EF}"/>
              </a:ext>
            </a:extLst>
          </p:cNvPr>
          <p:cNvSpPr/>
          <p:nvPr/>
        </p:nvSpPr>
        <p:spPr>
          <a:xfrm>
            <a:off x="797311" y="175913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  <a:lumOff val="25000"/>
                  </a:schemeClr>
                </a:solidFill>
                <a:ea typeface="Roboto" pitchFamily="34" charset="-122"/>
                <a:cs typeface="Roboto" pitchFamily="34" charset="-120"/>
              </a:rPr>
              <a:t>Designed for seamless integration with existing hospital information systems and popular mobile health platforms across India</a:t>
            </a:r>
            <a:endParaRPr lang="en-US" sz="17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CDBC2E96-D145-6242-B08B-192E01474BF8}"/>
              </a:ext>
            </a:extLst>
          </p:cNvPr>
          <p:cNvSpPr/>
          <p:nvPr/>
        </p:nvSpPr>
        <p:spPr>
          <a:xfrm>
            <a:off x="7600720" y="3198614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Roboto Mono Medium" pitchFamily="34" charset="-122"/>
                <a:cs typeface="Roboto Mono Medium" pitchFamily="34" charset="-120"/>
              </a:rPr>
              <a:t>Robust Data Handling</a:t>
            </a:r>
            <a:endParaRPr lang="en-US" sz="220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4" name="Text 4">
            <a:extLst>
              <a:ext uri="{FF2B5EF4-FFF2-40B4-BE49-F238E27FC236}">
                <a16:creationId xmlns:a16="http://schemas.microsoft.com/office/drawing/2014/main" id="{EB8D1D11-29EF-0C28-3A89-FF71B8578875}"/>
              </a:ext>
            </a:extLst>
          </p:cNvPr>
          <p:cNvSpPr/>
          <p:nvPr/>
        </p:nvSpPr>
        <p:spPr>
          <a:xfrm>
            <a:off x="4191067" y="355937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  <a:lumOff val="25000"/>
                  </a:schemeClr>
                </a:solidFill>
                <a:ea typeface="Roboto" pitchFamily="34" charset="-122"/>
                <a:cs typeface="Roboto" pitchFamily="34" charset="-120"/>
              </a:rPr>
              <a:t>Helps users with easy accessibility, non-complex architecture and easy diagnosis regardless of any age group </a:t>
            </a:r>
            <a:endParaRPr lang="en-US" sz="17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 5">
            <a:extLst>
              <a:ext uri="{FF2B5EF4-FFF2-40B4-BE49-F238E27FC236}">
                <a16:creationId xmlns:a16="http://schemas.microsoft.com/office/drawing/2014/main" id="{AE915D64-35A8-2130-35C8-419598FA9CCE}"/>
              </a:ext>
            </a:extLst>
          </p:cNvPr>
          <p:cNvSpPr/>
          <p:nvPr/>
        </p:nvSpPr>
        <p:spPr>
          <a:xfrm>
            <a:off x="797311" y="4922032"/>
            <a:ext cx="44213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Roboto Mono Medium" pitchFamily="34" charset="-122"/>
                <a:cs typeface="Roboto Mono Medium" pitchFamily="34" charset="-120"/>
              </a:rPr>
              <a:t>Privacy-First Architecture</a:t>
            </a:r>
            <a:endParaRPr lang="en-US" sz="2200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7" name="Text 6">
            <a:extLst>
              <a:ext uri="{FF2B5EF4-FFF2-40B4-BE49-F238E27FC236}">
                <a16:creationId xmlns:a16="http://schemas.microsoft.com/office/drawing/2014/main" id="{5AB8DF06-45B7-2C02-050E-D9AA108F0ED8}"/>
              </a:ext>
            </a:extLst>
          </p:cNvPr>
          <p:cNvSpPr/>
          <p:nvPr/>
        </p:nvSpPr>
        <p:spPr>
          <a:xfrm>
            <a:off x="797311" y="5250569"/>
            <a:ext cx="74208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  <a:lumOff val="25000"/>
                  </a:schemeClr>
                </a:solidFill>
                <a:ea typeface="Roboto" pitchFamily="34" charset="-122"/>
                <a:cs typeface="Roboto" pitchFamily="34" charset="-120"/>
              </a:rPr>
              <a:t>Fully compliant with Indian data protection laws and ethical AI guidelines, ensuring patient confidentiality, easily adaptable and usable</a:t>
            </a:r>
            <a:endParaRPr lang="en-US" sz="175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14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F711-B68F-4B1C-3841-5E79EF6D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548" y="401499"/>
            <a:ext cx="5570348" cy="799503"/>
          </a:xfrm>
        </p:spPr>
        <p:txBody>
          <a:bodyPr/>
          <a:lstStyle/>
          <a:p>
            <a:r>
              <a:rPr lang="en-US" dirty="0"/>
              <a:t>What we have built !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87DD9-DDE1-A13D-111D-63C07C0D7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8809" y="1671852"/>
            <a:ext cx="9064173" cy="1037230"/>
          </a:xfrm>
        </p:spPr>
        <p:txBody>
          <a:bodyPr>
            <a:normAutofit/>
          </a:bodyPr>
          <a:lstStyle/>
          <a:p>
            <a:r>
              <a:rPr lang="en-US" dirty="0"/>
              <a:t>A smart healthcare platform that combines patient data to detect disease risks early and support timely intervention.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2A229D-935E-9E20-38D7-176077E252BF}"/>
              </a:ext>
            </a:extLst>
          </p:cNvPr>
          <p:cNvSpPr txBox="1"/>
          <p:nvPr/>
        </p:nvSpPr>
        <p:spPr>
          <a:xfrm>
            <a:off x="3273756" y="2895880"/>
            <a:ext cx="669593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 built an AI-powered system that:</a:t>
            </a:r>
          </a:p>
          <a:p>
            <a:pPr>
              <a:buNone/>
            </a:pP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 Combines multiple health inputs</a:t>
            </a:r>
            <a:b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 Analyses them together</a:t>
            </a:r>
            <a:b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 Predicts disease risk early</a:t>
            </a:r>
          </a:p>
          <a:p>
            <a:pPr>
              <a:buNone/>
            </a:pPr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Goal:</a:t>
            </a:r>
          </a:p>
          <a:p>
            <a:pPr>
              <a:buNone/>
            </a:pP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Move from treatment to prevention</a:t>
            </a:r>
          </a:p>
        </p:txBody>
      </p:sp>
    </p:spTree>
    <p:extLst>
      <p:ext uri="{BB962C8B-B14F-4D97-AF65-F5344CB8AC3E}">
        <p14:creationId xmlns:p14="http://schemas.microsoft.com/office/powerpoint/2010/main" val="236125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BB3C7-96CF-92F3-A218-D8CCCDD3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369" y="1711116"/>
            <a:ext cx="5393901" cy="1717884"/>
          </a:xfrm>
        </p:spPr>
        <p:txBody>
          <a:bodyPr/>
          <a:lstStyle/>
          <a:p>
            <a:r>
              <a:rPr lang="en-US" dirty="0"/>
              <a:t>What data we use ?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36D7A-9A85-B77A-7831-DB7C11715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29834" y="498140"/>
            <a:ext cx="6430156" cy="3702907"/>
          </a:xfrm>
        </p:spPr>
        <p:txBody>
          <a:bodyPr>
            <a:normAutofit/>
          </a:bodyPr>
          <a:lstStyle/>
          <a:p>
            <a:r>
              <a:rPr lang="en-US" dirty="0"/>
              <a:t>The system takes:</a:t>
            </a:r>
          </a:p>
          <a:p>
            <a:r>
              <a:rPr lang="en-US" dirty="0"/>
              <a:t>• Basic patient info</a:t>
            </a:r>
            <a:br>
              <a:rPr lang="en-US" dirty="0"/>
            </a:br>
            <a:r>
              <a:rPr lang="en-US" dirty="0"/>
              <a:t>• Medical history</a:t>
            </a:r>
            <a:br>
              <a:rPr lang="en-US" dirty="0"/>
            </a:br>
            <a:r>
              <a:rPr lang="en-US" dirty="0"/>
              <a:t>• Symptoms</a:t>
            </a:r>
            <a:br>
              <a:rPr lang="en-US" dirty="0"/>
            </a:br>
            <a:r>
              <a:rPr lang="en-US" dirty="0"/>
              <a:t>• Lifestyle factors</a:t>
            </a:r>
            <a:br>
              <a:rPr lang="en-US" dirty="0"/>
            </a:br>
            <a:r>
              <a:rPr lang="en-US" dirty="0"/>
              <a:t>• Vitals</a:t>
            </a:r>
          </a:p>
          <a:p>
            <a:r>
              <a:rPr lang="en-US" dirty="0"/>
              <a:t>Instead of looking at one parameter,</a:t>
            </a:r>
            <a:br>
              <a:rPr lang="en-US" dirty="0"/>
            </a:br>
            <a:r>
              <a:rPr lang="en-US" dirty="0"/>
              <a:t>AI studies </a:t>
            </a:r>
            <a:r>
              <a:rPr lang="en-US" b="1" dirty="0"/>
              <a:t>overall health patterns</a:t>
            </a:r>
            <a:endParaRPr lang="en-US" dirty="0"/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17E76E-23A8-992A-49A2-C4254E3A8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038" y="3937380"/>
            <a:ext cx="7635923" cy="283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4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5E27-1198-D408-0844-EB8C426EC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C8A20-338F-3539-9322-4A2397592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57" y="623274"/>
            <a:ext cx="11110685" cy="541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75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F6F33-C32A-0B02-2061-D7F348E0D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2C9E11-CC62-41C3-F501-412EED336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57" y="592676"/>
            <a:ext cx="11110685" cy="501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64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AEBD9B-A529-08E6-DF6D-F242B2C08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086" y="995661"/>
            <a:ext cx="10886302" cy="444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340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3" id="{568E52B1-822A-41EB-BE6D-702A4C4585E5}" vid="{557526E6-88EA-4959-A9E8-5DE4B22F2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B9EABA-A22D-431D-A3B4-13E54F6F2F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C1865C7-9EE7-4714-A46D-39557B785C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C8CCD9-F6FE-4B38-9404-AB52142146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560</Words>
  <Application>Microsoft Office PowerPoint</Application>
  <PresentationFormat>Widescreen</PresentationFormat>
  <Paragraphs>71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Aptos</vt:lpstr>
      <vt:lpstr>Arial</vt:lpstr>
      <vt:lpstr>Biome</vt:lpstr>
      <vt:lpstr>Calibri</vt:lpstr>
      <vt:lpstr>Century Gothic</vt:lpstr>
      <vt:lpstr>Roboto</vt:lpstr>
      <vt:lpstr>Roboto Mono Medium</vt:lpstr>
      <vt:lpstr>Wingdings 3</vt:lpstr>
      <vt:lpstr>Ion</vt:lpstr>
      <vt:lpstr> Parihara-AI</vt:lpstr>
      <vt:lpstr>Motive</vt:lpstr>
      <vt:lpstr>PowerPoint Presentation</vt:lpstr>
      <vt:lpstr>PowerPoint Presentation</vt:lpstr>
      <vt:lpstr>What we have built !</vt:lpstr>
      <vt:lpstr>What data we use ?</vt:lpstr>
      <vt:lpstr>PowerPoint Presentation</vt:lpstr>
      <vt:lpstr>PowerPoint Presentation</vt:lpstr>
      <vt:lpstr>PowerPoint Presentation</vt:lpstr>
      <vt:lpstr>HOW IT WORKS</vt:lpstr>
      <vt:lpstr>SYSTEM FLOW</vt:lpstr>
      <vt:lpstr>KEY FEATURES</vt:lpstr>
      <vt:lpstr> Early detection helps: • Avoid complications • Reduce treatment cost • Improve recovery chances  Doctors get:  Decision support  Not replacement</vt:lpstr>
      <vt:lpstr>IMPACT OF THE SYSTEM</vt:lpstr>
      <vt:lpstr>Many health apps:  ❌ Track data ❌ Show reports ❌ Monitor fitness  But they do NOT predict risk using combined health patterns  Our System is Different Because:  ✔ Analyses multiple health factors together ✔ Focuses on early risk prediction (not just monitoring) ✔ Provides preventive insight — not just data display ✔ Detects hidden patterns, not visible symptoms </vt:lpstr>
      <vt:lpstr>Thank you.  project by: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Faith Aby</dc:creator>
  <cp:lastModifiedBy>Faith Aby</cp:lastModifiedBy>
  <cp:revision>26</cp:revision>
  <dcterms:created xsi:type="dcterms:W3CDTF">2026-02-26T09:14:28Z</dcterms:created>
  <dcterms:modified xsi:type="dcterms:W3CDTF">2026-02-27T05:42:01Z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